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9" r:id="rId4"/>
    <p:sldId id="263" r:id="rId5"/>
    <p:sldId id="268" r:id="rId6"/>
    <p:sldId id="277" r:id="rId7"/>
    <p:sldId id="278" r:id="rId8"/>
    <p:sldId id="279" r:id="rId9"/>
    <p:sldId id="280" r:id="rId10"/>
    <p:sldId id="275" r:id="rId11"/>
    <p:sldId id="267" r:id="rId12"/>
    <p:sldId id="274" r:id="rId13"/>
    <p:sldId id="281" r:id="rId14"/>
    <p:sldId id="270" r:id="rId15"/>
    <p:sldId id="271" r:id="rId16"/>
    <p:sldId id="272" r:id="rId17"/>
    <p:sldId id="282" r:id="rId18"/>
    <p:sldId id="283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J" initials="W" lastIdx="1" clrIdx="0">
    <p:extLst>
      <p:ext uri="{19B8F6BF-5375-455C-9EA6-DF929625EA0E}">
        <p15:presenceInfo xmlns:p15="http://schemas.microsoft.com/office/powerpoint/2012/main" userId="W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D1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J\Documents\&#52852;&#52852;&#50724;&#53665;%20&#48155;&#51008;%20&#54028;&#51068;\Project_capstone_templat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 altLang="ko-KR"/>
              <a:t>Iteration 1 Burn Down Chart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349952655095066E-2"/>
          <c:y val="0.15929446775357459"/>
          <c:w val="0.64437805356634947"/>
          <c:h val="0.71343308363826785"/>
        </c:manualLayout>
      </c:layout>
      <c:scatterChart>
        <c:scatterStyle val="smoothMarker"/>
        <c:varyColors val="0"/>
        <c:ser>
          <c:idx val="0"/>
          <c:order val="0"/>
          <c:tx>
            <c:v>Ideal Tasks Remaining</c:v>
          </c:tx>
          <c:spPr>
            <a:ln w="127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'Iteration 1'!$K$2:$K$32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xVal>
          <c:yVal>
            <c:numRef>
              <c:f>'Iteration 1'!$L$2:$L$32</c:f>
              <c:numCache>
                <c:formatCode>General</c:formatCode>
                <c:ptCount val="31"/>
                <c:pt idx="0">
                  <c:v>52.2</c:v>
                </c:pt>
                <c:pt idx="1">
                  <c:v>50.4</c:v>
                </c:pt>
                <c:pt idx="2">
                  <c:v>48.6</c:v>
                </c:pt>
                <c:pt idx="3">
                  <c:v>46.8</c:v>
                </c:pt>
                <c:pt idx="4">
                  <c:v>45</c:v>
                </c:pt>
                <c:pt idx="5">
                  <c:v>43.2</c:v>
                </c:pt>
                <c:pt idx="6">
                  <c:v>41.4</c:v>
                </c:pt>
                <c:pt idx="7">
                  <c:v>39.6</c:v>
                </c:pt>
                <c:pt idx="8">
                  <c:v>37.799999999999997</c:v>
                </c:pt>
                <c:pt idx="9">
                  <c:v>36</c:v>
                </c:pt>
                <c:pt idx="10">
                  <c:v>34.200000000000003</c:v>
                </c:pt>
                <c:pt idx="11">
                  <c:v>32.4</c:v>
                </c:pt>
                <c:pt idx="12">
                  <c:v>30.6</c:v>
                </c:pt>
                <c:pt idx="13">
                  <c:v>28.8</c:v>
                </c:pt>
                <c:pt idx="14">
                  <c:v>27</c:v>
                </c:pt>
                <c:pt idx="15">
                  <c:v>25.2</c:v>
                </c:pt>
                <c:pt idx="16">
                  <c:v>23.4</c:v>
                </c:pt>
                <c:pt idx="17">
                  <c:v>21.6</c:v>
                </c:pt>
                <c:pt idx="18">
                  <c:v>19.8</c:v>
                </c:pt>
                <c:pt idx="19">
                  <c:v>18</c:v>
                </c:pt>
                <c:pt idx="20">
                  <c:v>16.2</c:v>
                </c:pt>
                <c:pt idx="21">
                  <c:v>14.4</c:v>
                </c:pt>
                <c:pt idx="22">
                  <c:v>12.6</c:v>
                </c:pt>
                <c:pt idx="23">
                  <c:v>10.8</c:v>
                </c:pt>
                <c:pt idx="24">
                  <c:v>9</c:v>
                </c:pt>
                <c:pt idx="25">
                  <c:v>7.2</c:v>
                </c:pt>
                <c:pt idx="26">
                  <c:v>5.4</c:v>
                </c:pt>
                <c:pt idx="27">
                  <c:v>3.6</c:v>
                </c:pt>
                <c:pt idx="28">
                  <c:v>1.8</c:v>
                </c:pt>
                <c:pt idx="29">
                  <c:v>0</c:v>
                </c:pt>
                <c:pt idx="30">
                  <c:v>-1.8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D20-4BD3-A581-3F4F57D02208}"/>
            </c:ext>
          </c:extLst>
        </c:ser>
        <c:ser>
          <c:idx val="1"/>
          <c:order val="1"/>
          <c:tx>
            <c:v>Actual Tasks Remaining</c:v>
          </c:tx>
          <c:spPr>
            <a:ln w="127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'Iteration 1'!$K$2:$K$32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xVal>
          <c:yVal>
            <c:numRef>
              <c:f>'Iteration 1'!$M$2:$M$20</c:f>
              <c:numCache>
                <c:formatCode>General</c:formatCode>
                <c:ptCount val="19"/>
                <c:pt idx="0">
                  <c:v>46.5</c:v>
                </c:pt>
                <c:pt idx="1">
                  <c:v>46.5</c:v>
                </c:pt>
                <c:pt idx="2">
                  <c:v>46.5</c:v>
                </c:pt>
                <c:pt idx="3">
                  <c:v>43.5</c:v>
                </c:pt>
                <c:pt idx="4">
                  <c:v>42.5</c:v>
                </c:pt>
                <c:pt idx="5">
                  <c:v>42.5</c:v>
                </c:pt>
                <c:pt idx="6">
                  <c:v>39</c:v>
                </c:pt>
                <c:pt idx="7">
                  <c:v>37</c:v>
                </c:pt>
                <c:pt idx="8">
                  <c:v>37</c:v>
                </c:pt>
                <c:pt idx="9">
                  <c:v>36.5</c:v>
                </c:pt>
                <c:pt idx="10">
                  <c:v>34</c:v>
                </c:pt>
                <c:pt idx="11">
                  <c:v>32</c:v>
                </c:pt>
                <c:pt idx="12">
                  <c:v>30.5</c:v>
                </c:pt>
                <c:pt idx="13">
                  <c:v>29.5</c:v>
                </c:pt>
                <c:pt idx="14">
                  <c:v>28.5</c:v>
                </c:pt>
                <c:pt idx="15">
                  <c:v>26.5</c:v>
                </c:pt>
                <c:pt idx="16">
                  <c:v>23.5</c:v>
                </c:pt>
                <c:pt idx="17">
                  <c:v>22.5</c:v>
                </c:pt>
                <c:pt idx="18">
                  <c:v>19.5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D20-4BD3-A581-3F4F57D02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251679"/>
        <c:axId val="1"/>
      </c:scatterChart>
      <c:valAx>
        <c:axId val="103625167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ko-KR"/>
                  <a:t>Iteration Timeline (days)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ko-KR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ko-KR"/>
                  <a:t>Sum of Task Estimates (days)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crossAx val="1036251679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73657489506042795"/>
          <c:y val="0.48302454488646468"/>
          <c:w val="0.25793914864475659"/>
          <c:h val="0.1650536133280382"/>
        </c:manualLayout>
      </c:layout>
      <c:overlay val="0"/>
      <c:spPr>
        <a:noFill/>
        <a:ln w="25400">
          <a:noFill/>
        </a:ln>
      </c:spPr>
    </c:legend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6T10:40:25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1 129,'0'3,"0"7,0 3,3 0,2 2,0 3,-1 0,-1 3,-1 0,-1 1,3-3,1-2,-1 1,0 0,-1 2,2-3,1-2,-1 3,2-1,1 3,-2 0,2-1,0-3,-1-6,-3-9,-1-8,-2-7,0-5,2 1,2 0,0-2,-1 0,-3 0,5 2,0 1,2 4,2 0,1 2,-1-1,-2-2,-2-2,-3-2,0-3,-3 0,4-1,0-1,0 1,4 3,-1 2,3-1,-1 0,3-2,-1 0,-3-1,-3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6T10:40:25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1 129,'0'3,"0"7,0 3,3 0,2 2,0 3,-1 0,-1 3,-1 0,-2 1,5-3,0-2,-1 1,0 0,-2 2,3-3,1-2,-1 3,3-1,-1 3,0 0,0-1,2-3,-3-6,-1-9,-3-8,0-7,-1-5,2 1,2 0,-1-2,0 0,-2 0,4 2,0 1,2 4,1 0,2 2,-1-1,-2-2,-2-2,-3-2,0-3,-3 0,4-1,0-1,0 1,4 3,-1 2,3-1,0 0,1-2,0 0,-3-1,-3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F636-DC66-4546-85F2-E54456A066D1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B4DA-BC78-4A73-AB2A-0ED945F5A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0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K-Cube  Beauty Truck :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트럭을 운영하여 고객체험 및 마케팅 실시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현장판매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2)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자체쇼핑몰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(Hermoso)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페이스북 운영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베트남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호스팅을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로컬 쇼핑몰 및 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운영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3)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오픈마켓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입점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Lazada, Tiki, Yes24.VN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입점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4)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온라인 마케팅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Instagrm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Hot girl (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파워블로거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Zalo(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베트남판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카카오톡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You-Tube (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뷰티영상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5) O2O Offline Shop : Sample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테스트를 이후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매장내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온라인 구매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6)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제품공급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(Procurement) :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</a:t>
            </a:r>
            <a:r>
              <a:rPr lang="ko-KR" altLang="en-US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파트너사를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멀티브랜드 제품 공급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   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대기업 브랜드 제품 및 중소기업 브랜드 제휴를 통한 공급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-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공급방식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후 해외발송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베트남 항공운송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                      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일부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주문과 동시에 국내발송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본사 재고보유 하 베트남 국내 발송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1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0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9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>
              <a:latin typeface="Noto Sans CJK KR Thin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805067" y="4475264"/>
            <a:ext cx="2581866" cy="0"/>
          </a:xfrm>
          <a:prstGeom prst="line">
            <a:avLst/>
          </a:prstGeom>
          <a:ln w="15875">
            <a:solidFill>
              <a:srgbClr val="EF3E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39845" y="2983428"/>
            <a:ext cx="10112310" cy="497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3586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Thin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THEME</a:t>
            </a:r>
            <a:endParaRPr lang="ko-KR" altLang="en-US" dirty="0" smtClean="0"/>
          </a:p>
        </p:txBody>
      </p:sp>
      <p:sp>
        <p:nvSpPr>
          <p:cNvPr id="17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39845" y="3580050"/>
            <a:ext cx="10112310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195" b="1" baseline="0" dirty="0" smtClean="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TEXT</a:t>
            </a:r>
            <a:endParaRPr lang="ko-KR" altLang="en-US" dirty="0" smtClean="0"/>
          </a:p>
        </p:txBody>
      </p:sp>
      <p:sp>
        <p:nvSpPr>
          <p:cNvPr id="18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39936" y="4144029"/>
            <a:ext cx="10112310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95" b="1" dirty="0" smtClean="0">
                <a:solidFill>
                  <a:srgbClr val="EF3E36"/>
                </a:solidFill>
                <a:latin typeface="Noto Sans CJK KR Thin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TEXT</a:t>
            </a:r>
            <a:endParaRPr lang="ko-KR" altLang="en-US" dirty="0" smtClean="0"/>
          </a:p>
        </p:txBody>
      </p:sp>
      <p:sp>
        <p:nvSpPr>
          <p:cNvPr id="1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39936" y="4597388"/>
            <a:ext cx="10112310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195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Thin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NAME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07" y="2129548"/>
            <a:ext cx="689279" cy="6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9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>
              <a:latin typeface="Noto Sans CJK KR Thin"/>
            </a:endParaRP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17661" y="988466"/>
            <a:ext cx="10764217" cy="276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1992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Thin"/>
                <a:ea typeface="Noto Sans CJK KR Demi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pPr algn="l"/>
            <a:r>
              <a:rPr lang="en-US" altLang="ko-KR" sz="199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  <a:endParaRPr lang="en-US" altLang="ko-KR" sz="1992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17659" y="1319495"/>
            <a:ext cx="10764217" cy="193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394" smtClean="0">
                <a:solidFill>
                  <a:schemeClr val="bg1">
                    <a:lumMod val="65000"/>
                  </a:schemeClr>
                </a:solidFill>
                <a:latin typeface="Noto Sans CJK KR Thin"/>
                <a:ea typeface="Noto Sans CJK KR 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r>
              <a:rPr lang="en-US" altLang="ko-KR" sz="1394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2" y="456966"/>
            <a:ext cx="442400" cy="4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66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15082" y="180369"/>
            <a:ext cx="11618398" cy="6497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/>
          </a:p>
        </p:txBody>
      </p:sp>
    </p:spTree>
    <p:extLst>
      <p:ext uri="{BB962C8B-B14F-4D97-AF65-F5344CB8AC3E}">
        <p14:creationId xmlns:p14="http://schemas.microsoft.com/office/powerpoint/2010/main" val="171175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1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6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2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0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2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2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5CDD-5F7B-497E-ACF8-51578E6BB67D}" type="datetimeFigureOut">
              <a:rPr lang="ko-KR" altLang="en-US" smtClean="0"/>
              <a:t>2016-11-06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D18E-EE33-4CC4-B330-546FCC143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4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customXml" Target="../ink/ink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1039845" y="2986349"/>
            <a:ext cx="10112310" cy="496611"/>
          </a:xfrm>
        </p:spPr>
        <p:txBody>
          <a:bodyPr/>
          <a:lstStyle/>
          <a:p>
            <a:r>
              <a:rPr lang="en-US" altLang="ko-KR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Project_MalHanDa</a:t>
            </a:r>
            <a:endParaRPr lang="en-US" altLang="ko-KR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1039845" y="3579059"/>
            <a:ext cx="10112310" cy="165495"/>
          </a:xfrm>
        </p:spPr>
        <p:txBody>
          <a:bodyPr/>
          <a:lstStyle/>
          <a:p>
            <a:r>
              <a:rPr lang="en-US" altLang="ko-KR" dirty="0" smtClean="0">
                <a:latin typeface="+mn-lt"/>
              </a:rPr>
              <a:t>Smart Home </a:t>
            </a:r>
            <a:r>
              <a:rPr lang="en-US" altLang="ko-KR" dirty="0">
                <a:latin typeface="+mn-lt"/>
              </a:rPr>
              <a:t>with voice recognition plug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>
          <a:xfrm>
            <a:off x="1039937" y="4139341"/>
            <a:ext cx="10112310" cy="192290"/>
          </a:xfrm>
        </p:spPr>
        <p:txBody>
          <a:bodyPr/>
          <a:lstStyle/>
          <a:p>
            <a:r>
              <a:rPr lang="en-US" altLang="ko-KR" sz="1394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C3601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Team_Masinda</a:t>
            </a:r>
            <a:endParaRPr lang="ko-KR" altLang="en-US" dirty="0">
              <a:solidFill>
                <a:srgbClr val="C3601D"/>
              </a:solidFill>
              <a:latin typeface="+mn-lt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1039937" y="4589727"/>
            <a:ext cx="10112310" cy="1250680"/>
          </a:xfrm>
        </p:spPr>
        <p:txBody>
          <a:bodyPr/>
          <a:lstStyle/>
          <a:p>
            <a:r>
              <a:rPr lang="ko-KR" altLang="en-US" sz="2390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이현진</a:t>
            </a:r>
            <a:endParaRPr lang="en-US" altLang="ko-KR" sz="2390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390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안정모</a:t>
            </a:r>
            <a:endParaRPr lang="en-US" altLang="ko-KR" sz="2390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390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남우진</a:t>
            </a:r>
            <a:endParaRPr lang="en-US" altLang="ko-KR" sz="239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7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말한다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(Android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53367" y="2561940"/>
            <a:ext cx="1982453" cy="91098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watch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Communication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53367" y="5179237"/>
            <a:ext cx="2009156" cy="8478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Sever 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module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15995" y="3860023"/>
            <a:ext cx="1349406" cy="91769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Appliances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00032" y="3868569"/>
            <a:ext cx="1349406" cy="88242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97615" y="3877115"/>
            <a:ext cx="1349406" cy="88242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Plug DB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화살표 연결선 12"/>
          <p:cNvCxnSpPr>
            <a:stCxn id="11" idx="3"/>
            <a:endCxn id="10" idx="1"/>
          </p:cNvCxnSpPr>
          <p:nvPr/>
        </p:nvCxnSpPr>
        <p:spPr>
          <a:xfrm>
            <a:off x="2549438" y="4309780"/>
            <a:ext cx="766557" cy="9091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20"/>
          <p:cNvCxnSpPr>
            <a:stCxn id="11" idx="0"/>
            <a:endCxn id="8" idx="1"/>
          </p:cNvCxnSpPr>
          <p:nvPr/>
        </p:nvCxnSpPr>
        <p:spPr>
          <a:xfrm rot="5400000" flipH="1" flipV="1">
            <a:off x="2888483" y="2003685"/>
            <a:ext cx="851136" cy="2878632"/>
          </a:xfrm>
          <a:prstGeom prst="bentConnector2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420813" y="2588293"/>
            <a:ext cx="2019386" cy="82943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phone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Communication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57962" y="5177066"/>
            <a:ext cx="1349406" cy="81711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Appliances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757962" y="3916769"/>
            <a:ext cx="1349406" cy="78171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</p:txBody>
      </p:sp>
      <p:cxnSp>
        <p:nvCxnSpPr>
          <p:cNvPr id="20" name="직선 화살표 연결선 19"/>
          <p:cNvCxnSpPr>
            <a:stCxn id="19" idx="2"/>
            <a:endCxn id="18" idx="0"/>
          </p:cNvCxnSpPr>
          <p:nvPr/>
        </p:nvCxnSpPr>
        <p:spPr>
          <a:xfrm>
            <a:off x="9432665" y="4698487"/>
            <a:ext cx="0" cy="478579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9" idx="0"/>
            <a:endCxn id="17" idx="2"/>
          </p:cNvCxnSpPr>
          <p:nvPr/>
        </p:nvCxnSpPr>
        <p:spPr>
          <a:xfrm flipH="1" flipV="1">
            <a:off x="9430506" y="3417723"/>
            <a:ext cx="2159" cy="499046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17659" y="2167436"/>
            <a:ext cx="6546078" cy="418208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371571" y="1948226"/>
            <a:ext cx="1707424" cy="40862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Phone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화살표 연결선 43"/>
          <p:cNvCxnSpPr>
            <a:stCxn id="10" idx="3"/>
            <a:endCxn id="12" idx="1"/>
          </p:cNvCxnSpPr>
          <p:nvPr/>
        </p:nvCxnSpPr>
        <p:spPr>
          <a:xfrm flipV="1">
            <a:off x="4665401" y="4318326"/>
            <a:ext cx="732214" cy="545"/>
          </a:xfrm>
          <a:prstGeom prst="straightConnector1">
            <a:avLst/>
          </a:prstGeom>
          <a:ln w="5715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20"/>
          <p:cNvCxnSpPr>
            <a:stCxn id="11" idx="2"/>
            <a:endCxn id="9" idx="1"/>
          </p:cNvCxnSpPr>
          <p:nvPr/>
        </p:nvCxnSpPr>
        <p:spPr>
          <a:xfrm rot="16200000" flipH="1">
            <a:off x="2887975" y="3737750"/>
            <a:ext cx="852152" cy="2878632"/>
          </a:xfrm>
          <a:prstGeom prst="bentConnector2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2" idx="2"/>
          </p:cNvCxnSpPr>
          <p:nvPr/>
        </p:nvCxnSpPr>
        <p:spPr>
          <a:xfrm>
            <a:off x="6072318" y="4759536"/>
            <a:ext cx="0" cy="435317"/>
          </a:xfrm>
          <a:prstGeom prst="straightConnector1">
            <a:avLst/>
          </a:prstGeom>
          <a:ln w="28575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7938440" y="2167436"/>
            <a:ext cx="2939753" cy="410474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8578953" y="1973934"/>
            <a:ext cx="1707424" cy="40862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Watch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7" name="직선 화살표 연결선 106"/>
          <p:cNvCxnSpPr>
            <a:stCxn id="8" idx="3"/>
            <a:endCxn id="17" idx="1"/>
          </p:cNvCxnSpPr>
          <p:nvPr/>
        </p:nvCxnSpPr>
        <p:spPr>
          <a:xfrm flipV="1">
            <a:off x="6735820" y="3003008"/>
            <a:ext cx="1684993" cy="14425"/>
          </a:xfrm>
          <a:prstGeom prst="straightConnector1">
            <a:avLst/>
          </a:prstGeom>
          <a:ln w="57150">
            <a:solidFill>
              <a:srgbClr val="595959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1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듣는다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(Raspberry Pi)</a:t>
            </a: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35089" y="2152307"/>
            <a:ext cx="424938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서버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– Node.js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자연어 처리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</a:t>
            </a:r>
            <a:r>
              <a:rPr lang="en-US" altLang="ko-KR" sz="28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KoNLPy</a:t>
            </a: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적외선 제어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LIRC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센서 로깅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</a:t>
            </a:r>
            <a:r>
              <a:rPr lang="en-US" altLang="ko-KR" sz="28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OpenTSDB</a:t>
            </a: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89" y="5805903"/>
            <a:ext cx="729270" cy="918217"/>
          </a:xfrm>
          <a:prstGeom prst="rect">
            <a:avLst/>
          </a:prstGeom>
        </p:spPr>
      </p:pic>
      <p:pic>
        <p:nvPicPr>
          <p:cNvPr id="2050" name="Picture 2" descr="https://jungmo.gitbooks.io/project-malhanda/content/image/opents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81" y="6020297"/>
            <a:ext cx="2128796" cy="4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jungmo.gitbooks.io/project-malhanda/content/image/lirc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199" y="5978433"/>
            <a:ext cx="1225911" cy="5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dab1nmslvvntp.cloudfront.net/wp-content/uploads/2015/07/1436439824nodej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79" y="4845075"/>
            <a:ext cx="1786466" cy="8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46" y="5096513"/>
            <a:ext cx="1701353" cy="46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02" y="1945178"/>
            <a:ext cx="6305604" cy="49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듣는다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(Raspberry Pi)</a:t>
            </a: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3" name="타원 2"/>
          <p:cNvSpPr/>
          <p:nvPr/>
        </p:nvSpPr>
        <p:spPr>
          <a:xfrm>
            <a:off x="1002718" y="2238328"/>
            <a:ext cx="1334106" cy="1292738"/>
          </a:xfrm>
          <a:prstGeom prst="ellipse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100" y="2303144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Listen</a:t>
            </a:r>
            <a:endParaRPr lang="ko-KR" altLang="en-US" sz="12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3" idx="6"/>
            <a:endCxn id="2" idx="1"/>
          </p:cNvCxnSpPr>
          <p:nvPr/>
        </p:nvCxnSpPr>
        <p:spPr>
          <a:xfrm>
            <a:off x="2336824" y="2884697"/>
            <a:ext cx="1086308" cy="14284"/>
          </a:xfrm>
          <a:prstGeom prst="straightConnector1">
            <a:avLst/>
          </a:prstGeom>
          <a:ln w="762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043244" y="2112654"/>
            <a:ext cx="2785441" cy="1323641"/>
          </a:xfrm>
          <a:prstGeom prst="rect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NLP module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9871" y="2520979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runKoNLPy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613066" y="2407398"/>
            <a:ext cx="1938723" cy="1028897"/>
            <a:chOff x="9446060" y="1734400"/>
            <a:chExt cx="1938723" cy="1028897"/>
          </a:xfrm>
        </p:grpSpPr>
        <p:sp>
          <p:nvSpPr>
            <p:cNvPr id="27" name="직사각형 26"/>
            <p:cNvSpPr/>
            <p:nvPr/>
          </p:nvSpPr>
          <p:spPr>
            <a:xfrm>
              <a:off x="9446060" y="1734400"/>
              <a:ext cx="1938723" cy="1028897"/>
            </a:xfrm>
            <a:prstGeom prst="rect">
              <a:avLst/>
            </a:prstGeom>
            <a:solidFill>
              <a:srgbClr val="59595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KoNLPy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module</a:t>
              </a:r>
            </a:p>
            <a:p>
              <a:pPr algn="ctr"/>
              <a:endPara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569663" y="2183234"/>
              <a:ext cx="1691515" cy="453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run</a:t>
              </a:r>
              <a:endParaRPr lang="ko-KR" altLang="en-US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7837037" y="2679573"/>
            <a:ext cx="786077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169871" y="2974444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makeCommand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7816940" y="3142070"/>
            <a:ext cx="786078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552778" y="2116915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12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044667" y="5199003"/>
            <a:ext cx="1334106" cy="1292738"/>
          </a:xfrm>
          <a:prstGeom prst="ellipse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 Arduino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069578" y="1748411"/>
            <a:ext cx="7063991" cy="4957188"/>
          </a:xfrm>
          <a:custGeom>
            <a:avLst/>
            <a:gdLst>
              <a:gd name="connsiteX0" fmla="*/ 0 w 7063991"/>
              <a:gd name="connsiteY0" fmla="*/ 823982 h 4943791"/>
              <a:gd name="connsiteX1" fmla="*/ 823982 w 7063991"/>
              <a:gd name="connsiteY1" fmla="*/ 0 h 4943791"/>
              <a:gd name="connsiteX2" fmla="*/ 6240009 w 7063991"/>
              <a:gd name="connsiteY2" fmla="*/ 0 h 4943791"/>
              <a:gd name="connsiteX3" fmla="*/ 7063991 w 7063991"/>
              <a:gd name="connsiteY3" fmla="*/ 823982 h 4943791"/>
              <a:gd name="connsiteX4" fmla="*/ 7063991 w 7063991"/>
              <a:gd name="connsiteY4" fmla="*/ 4119809 h 4943791"/>
              <a:gd name="connsiteX5" fmla="*/ 6240009 w 7063991"/>
              <a:gd name="connsiteY5" fmla="*/ 4943791 h 4943791"/>
              <a:gd name="connsiteX6" fmla="*/ 823982 w 7063991"/>
              <a:gd name="connsiteY6" fmla="*/ 4943791 h 4943791"/>
              <a:gd name="connsiteX7" fmla="*/ 0 w 7063991"/>
              <a:gd name="connsiteY7" fmla="*/ 4119809 h 4943791"/>
              <a:gd name="connsiteX8" fmla="*/ 0 w 7063991"/>
              <a:gd name="connsiteY8" fmla="*/ 823982 h 4943791"/>
              <a:gd name="connsiteX0" fmla="*/ 0 w 7063991"/>
              <a:gd name="connsiteY0" fmla="*/ 823982 h 4943791"/>
              <a:gd name="connsiteX1" fmla="*/ 823982 w 7063991"/>
              <a:gd name="connsiteY1" fmla="*/ 0 h 4943791"/>
              <a:gd name="connsiteX2" fmla="*/ 6240009 w 7063991"/>
              <a:gd name="connsiteY2" fmla="*/ 0 h 4943791"/>
              <a:gd name="connsiteX3" fmla="*/ 7063991 w 7063991"/>
              <a:gd name="connsiteY3" fmla="*/ 823982 h 4943791"/>
              <a:gd name="connsiteX4" fmla="*/ 6752492 w 7063991"/>
              <a:gd name="connsiteY4" fmla="*/ 3758068 h 4943791"/>
              <a:gd name="connsiteX5" fmla="*/ 6240009 w 7063991"/>
              <a:gd name="connsiteY5" fmla="*/ 4943791 h 4943791"/>
              <a:gd name="connsiteX6" fmla="*/ 823982 w 7063991"/>
              <a:gd name="connsiteY6" fmla="*/ 4943791 h 4943791"/>
              <a:gd name="connsiteX7" fmla="*/ 0 w 7063991"/>
              <a:gd name="connsiteY7" fmla="*/ 4119809 h 4943791"/>
              <a:gd name="connsiteX8" fmla="*/ 0 w 7063991"/>
              <a:gd name="connsiteY8" fmla="*/ 823982 h 4943791"/>
              <a:gd name="connsiteX0" fmla="*/ 0 w 7063991"/>
              <a:gd name="connsiteY0" fmla="*/ 823982 h 4943791"/>
              <a:gd name="connsiteX1" fmla="*/ 823982 w 7063991"/>
              <a:gd name="connsiteY1" fmla="*/ 0 h 4943791"/>
              <a:gd name="connsiteX2" fmla="*/ 6240009 w 7063991"/>
              <a:gd name="connsiteY2" fmla="*/ 0 h 4943791"/>
              <a:gd name="connsiteX3" fmla="*/ 7063991 w 7063991"/>
              <a:gd name="connsiteY3" fmla="*/ 823982 h 4943791"/>
              <a:gd name="connsiteX4" fmla="*/ 6752492 w 7063991"/>
              <a:gd name="connsiteY4" fmla="*/ 3758068 h 4943791"/>
              <a:gd name="connsiteX5" fmla="*/ 6240009 w 7063991"/>
              <a:gd name="connsiteY5" fmla="*/ 4943791 h 4943791"/>
              <a:gd name="connsiteX6" fmla="*/ 823982 w 7063991"/>
              <a:gd name="connsiteY6" fmla="*/ 4943791 h 4943791"/>
              <a:gd name="connsiteX7" fmla="*/ 0 w 7063991"/>
              <a:gd name="connsiteY7" fmla="*/ 4119809 h 4943791"/>
              <a:gd name="connsiteX8" fmla="*/ 0 w 7063991"/>
              <a:gd name="connsiteY8" fmla="*/ 823982 h 4943791"/>
              <a:gd name="connsiteX0" fmla="*/ 0 w 7063991"/>
              <a:gd name="connsiteY0" fmla="*/ 823982 h 4943842"/>
              <a:gd name="connsiteX1" fmla="*/ 823982 w 7063991"/>
              <a:gd name="connsiteY1" fmla="*/ 0 h 4943842"/>
              <a:gd name="connsiteX2" fmla="*/ 6240009 w 7063991"/>
              <a:gd name="connsiteY2" fmla="*/ 0 h 4943842"/>
              <a:gd name="connsiteX3" fmla="*/ 7063991 w 7063991"/>
              <a:gd name="connsiteY3" fmla="*/ 823982 h 4943842"/>
              <a:gd name="connsiteX4" fmla="*/ 6752492 w 7063991"/>
              <a:gd name="connsiteY4" fmla="*/ 3758068 h 4943842"/>
              <a:gd name="connsiteX5" fmla="*/ 6240009 w 7063991"/>
              <a:gd name="connsiteY5" fmla="*/ 4943791 h 4943842"/>
              <a:gd name="connsiteX6" fmla="*/ 823982 w 7063991"/>
              <a:gd name="connsiteY6" fmla="*/ 4943791 h 4943842"/>
              <a:gd name="connsiteX7" fmla="*/ 0 w 7063991"/>
              <a:gd name="connsiteY7" fmla="*/ 4119809 h 4943842"/>
              <a:gd name="connsiteX8" fmla="*/ 0 w 7063991"/>
              <a:gd name="connsiteY8" fmla="*/ 823982 h 4943842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6752492 w 7063991"/>
              <a:gd name="connsiteY4" fmla="*/ 3758068 h 4957188"/>
              <a:gd name="connsiteX5" fmla="*/ 6240009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6752492 w 7063991"/>
              <a:gd name="connsiteY4" fmla="*/ 3758068 h 4957188"/>
              <a:gd name="connsiteX5" fmla="*/ 4320774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6752492 w 7063991"/>
              <a:gd name="connsiteY4" fmla="*/ 3758068 h 4957188"/>
              <a:gd name="connsiteX5" fmla="*/ 4320774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63991 w 7063991"/>
              <a:gd name="connsiteY4" fmla="*/ 3697778 h 4957188"/>
              <a:gd name="connsiteX5" fmla="*/ 4320774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43894 w 7063991"/>
              <a:gd name="connsiteY4" fmla="*/ 3657584 h 4957188"/>
              <a:gd name="connsiteX5" fmla="*/ 4320774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43894 w 7063991"/>
              <a:gd name="connsiteY4" fmla="*/ 3657584 h 4957188"/>
              <a:gd name="connsiteX5" fmla="*/ 4320774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43894 w 7063991"/>
              <a:gd name="connsiteY4" fmla="*/ 3657584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33846 w 7063991"/>
              <a:gd name="connsiteY4" fmla="*/ 3396327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33846 w 7063991"/>
              <a:gd name="connsiteY4" fmla="*/ 3396327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33846 w 7063991"/>
              <a:gd name="connsiteY4" fmla="*/ 3396327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13749 w 7063991"/>
              <a:gd name="connsiteY4" fmla="*/ 3657584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  <a:gd name="connsiteX0" fmla="*/ 0 w 7063991"/>
              <a:gd name="connsiteY0" fmla="*/ 823982 h 4957188"/>
              <a:gd name="connsiteX1" fmla="*/ 823982 w 7063991"/>
              <a:gd name="connsiteY1" fmla="*/ 0 h 4957188"/>
              <a:gd name="connsiteX2" fmla="*/ 6240009 w 7063991"/>
              <a:gd name="connsiteY2" fmla="*/ 0 h 4957188"/>
              <a:gd name="connsiteX3" fmla="*/ 7063991 w 7063991"/>
              <a:gd name="connsiteY3" fmla="*/ 823982 h 4957188"/>
              <a:gd name="connsiteX4" fmla="*/ 7013749 w 7063991"/>
              <a:gd name="connsiteY4" fmla="*/ 3657584 h 4957188"/>
              <a:gd name="connsiteX5" fmla="*/ 4210242 w 7063991"/>
              <a:gd name="connsiteY5" fmla="*/ 4943791 h 4957188"/>
              <a:gd name="connsiteX6" fmla="*/ 823982 w 7063991"/>
              <a:gd name="connsiteY6" fmla="*/ 4943791 h 4957188"/>
              <a:gd name="connsiteX7" fmla="*/ 0 w 7063991"/>
              <a:gd name="connsiteY7" fmla="*/ 4119809 h 4957188"/>
              <a:gd name="connsiteX8" fmla="*/ 0 w 7063991"/>
              <a:gd name="connsiteY8" fmla="*/ 823982 h 49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63991" h="4957188">
                <a:moveTo>
                  <a:pt x="0" y="823982"/>
                </a:moveTo>
                <a:cubicBezTo>
                  <a:pt x="0" y="368909"/>
                  <a:pt x="368909" y="0"/>
                  <a:pt x="823982" y="0"/>
                </a:cubicBezTo>
                <a:lnTo>
                  <a:pt x="6240009" y="0"/>
                </a:lnTo>
                <a:cubicBezTo>
                  <a:pt x="6695082" y="0"/>
                  <a:pt x="7063991" y="368909"/>
                  <a:pt x="7063991" y="823982"/>
                </a:cubicBezTo>
                <a:lnTo>
                  <a:pt x="7013749" y="3657584"/>
                </a:lnTo>
                <a:cubicBezTo>
                  <a:pt x="4109775" y="3580095"/>
                  <a:pt x="4233235" y="4953839"/>
                  <a:pt x="4210242" y="4943791"/>
                </a:cubicBezTo>
                <a:cubicBezTo>
                  <a:pt x="1199098" y="4973936"/>
                  <a:pt x="2629324" y="4943791"/>
                  <a:pt x="823982" y="4943791"/>
                </a:cubicBezTo>
                <a:cubicBezTo>
                  <a:pt x="368909" y="4943791"/>
                  <a:pt x="0" y="4574882"/>
                  <a:pt x="0" y="4119809"/>
                </a:cubicBezTo>
                <a:lnTo>
                  <a:pt x="0" y="823982"/>
                </a:lnTo>
                <a:close/>
              </a:path>
            </a:pathLst>
          </a:cu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051596" y="3674903"/>
            <a:ext cx="2785441" cy="1323641"/>
          </a:xfrm>
          <a:prstGeom prst="rect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Manage module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178223" y="4083228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managePlug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178223" y="4536693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getPlugList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대각선 방향의 모서리가 잘린 사각형 69"/>
          <p:cNvSpPr/>
          <p:nvPr/>
        </p:nvSpPr>
        <p:spPr>
          <a:xfrm>
            <a:off x="810303" y="3924740"/>
            <a:ext cx="1648856" cy="823965"/>
          </a:xfrm>
          <a:prstGeom prst="snip2Diag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Plug DB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화살표 연결선 80"/>
          <p:cNvCxnSpPr>
            <a:stCxn id="77" idx="1"/>
            <a:endCxn id="70" idx="0"/>
          </p:cNvCxnSpPr>
          <p:nvPr/>
        </p:nvCxnSpPr>
        <p:spPr>
          <a:xfrm flipH="1" flipV="1">
            <a:off x="2459159" y="4336723"/>
            <a:ext cx="2592437" cy="1"/>
          </a:xfrm>
          <a:prstGeom prst="straightConnector1">
            <a:avLst/>
          </a:prstGeom>
          <a:ln w="762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051596" y="5183552"/>
            <a:ext cx="2785441" cy="1323641"/>
          </a:xfrm>
          <a:prstGeom prst="rect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 module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178223" y="5591877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controlPlug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178223" y="6045342"/>
            <a:ext cx="2532186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getStatus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화살표 연결선 89"/>
          <p:cNvCxnSpPr>
            <a:stCxn id="84" idx="1"/>
            <a:endCxn id="55" idx="6"/>
          </p:cNvCxnSpPr>
          <p:nvPr/>
        </p:nvCxnSpPr>
        <p:spPr>
          <a:xfrm flipH="1" flipV="1">
            <a:off x="2378773" y="5845372"/>
            <a:ext cx="2672823" cy="1"/>
          </a:xfrm>
          <a:prstGeom prst="straightConnector1">
            <a:avLst/>
          </a:prstGeom>
          <a:ln w="762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8623114" y="3797641"/>
            <a:ext cx="1928675" cy="1323641"/>
          </a:xfrm>
          <a:prstGeom prst="rect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 module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3132" y="2537031"/>
            <a:ext cx="1244600" cy="723900"/>
          </a:xfrm>
          <a:prstGeom prst="rect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Node.js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8736669" y="4212252"/>
            <a:ext cx="1691515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sensing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8736669" y="4665716"/>
            <a:ext cx="1691515" cy="33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getGraph</a:t>
            </a:r>
            <a:endParaRPr lang="ko-KR" altLang="en-US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553977" y="3524233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12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대각선 방향의 모서리가 잘린 사각형 104"/>
          <p:cNvSpPr/>
          <p:nvPr/>
        </p:nvSpPr>
        <p:spPr>
          <a:xfrm>
            <a:off x="9320828" y="5761667"/>
            <a:ext cx="1648856" cy="823965"/>
          </a:xfrm>
          <a:prstGeom prst="snip2Diag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Sensor DB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화살표 연결선 105"/>
          <p:cNvCxnSpPr>
            <a:stCxn id="105" idx="3"/>
          </p:cNvCxnSpPr>
          <p:nvPr/>
        </p:nvCxnSpPr>
        <p:spPr>
          <a:xfrm flipV="1">
            <a:off x="10145256" y="5155466"/>
            <a:ext cx="0" cy="606201"/>
          </a:xfrm>
          <a:prstGeom prst="straightConnector1">
            <a:avLst/>
          </a:prstGeom>
          <a:ln w="381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듣는다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(Raspberry Pi + Arduino)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Hardware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04" y="2045984"/>
            <a:ext cx="7121244" cy="45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꼽는다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(Arduino)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Hardware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38" y="94644"/>
            <a:ext cx="5022422" cy="403678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>
          <a:xfrm>
            <a:off x="717659" y="3011451"/>
            <a:ext cx="6437027" cy="36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1011046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진행 상황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말한다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</a:p>
          <a:p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Progress</a:t>
            </a:r>
            <a:endParaRPr lang="en-US" altLang="ko-KR" sz="1992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KakaoTalk_Video_20161106_2302_39_0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0470" y="2216204"/>
            <a:ext cx="7111407" cy="3997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659" y="3706893"/>
            <a:ext cx="506835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안드로이드 </a:t>
            </a:r>
            <a:r>
              <a:rPr lang="ko-KR" altLang="en-US" sz="20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웨어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→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스마트폰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음성 인식 연동 기능 구현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37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1011046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진행 상황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듣는다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(Raspberry Pi)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Progress</a:t>
            </a:r>
            <a:endParaRPr lang="en-US" altLang="ko-KR" sz="1992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8" y="2015512"/>
            <a:ext cx="6537721" cy="1897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52" y="3088528"/>
            <a:ext cx="5999638" cy="3631201"/>
          </a:xfrm>
          <a:prstGeom prst="rect">
            <a:avLst/>
          </a:prstGeom>
        </p:spPr>
      </p:pic>
      <p:sp>
        <p:nvSpPr>
          <p:cNvPr id="4" name="타원형 설명선 3"/>
          <p:cNvSpPr/>
          <p:nvPr/>
        </p:nvSpPr>
        <p:spPr>
          <a:xfrm>
            <a:off x="7152830" y="2761569"/>
            <a:ext cx="1085316" cy="612648"/>
          </a:xfrm>
          <a:prstGeom prst="wedgeEllipseCallout">
            <a:avLst/>
          </a:prstGeom>
          <a:solidFill>
            <a:schemeClr val="bg1"/>
          </a:solidFill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595959"/>
                </a:solidFill>
              </a:rPr>
              <a:t>From Android</a:t>
            </a:r>
            <a:endParaRPr lang="ko-KR" altLang="en-US" sz="1200" dirty="0">
              <a:solidFill>
                <a:srgbClr val="595959"/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4819828" y="6107081"/>
            <a:ext cx="818971" cy="612648"/>
          </a:xfrm>
          <a:prstGeom prst="wedgeEllipseCallout">
            <a:avLst>
              <a:gd name="adj1" fmla="val 128639"/>
              <a:gd name="adj2" fmla="val 5310"/>
            </a:avLst>
          </a:prstGeom>
          <a:solidFill>
            <a:schemeClr val="bg1"/>
          </a:solidFill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595959"/>
                </a:solidFill>
              </a:rPr>
              <a:t>To Plug</a:t>
            </a:r>
            <a:endParaRPr lang="ko-KR" altLang="en-US" sz="1200" dirty="0">
              <a:solidFill>
                <a:srgbClr val="5959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48" y="4577642"/>
            <a:ext cx="5068351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Android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로부터 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Text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전달 받기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en-US" altLang="ko-KR" sz="20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KoNLPy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통해 형태소 분석</a:t>
            </a:r>
            <a:endParaRPr lang="en-US" altLang="ko-KR" sz="20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Smart Plug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로 전달할 커맨드 생성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1535" y="1937231"/>
            <a:ext cx="3857698" cy="961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/ CI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통한 프로젝트 관리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TDD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적용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8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1011046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진행 상황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듣는다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(Raspberry Pi)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Progress</a:t>
            </a:r>
            <a:endParaRPr lang="en-US" altLang="ko-KR" sz="1992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/>
          <a:srcRect l="282"/>
          <a:stretch/>
        </p:blipFill>
        <p:spPr>
          <a:xfrm>
            <a:off x="717659" y="2133121"/>
            <a:ext cx="5576336" cy="2871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659" y="5121871"/>
            <a:ext cx="3568047" cy="961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센서 데이터 로깅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/>
            </a:r>
            <a:b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</a:b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en-US" altLang="ko-KR" sz="20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OpenTSDB</a:t>
            </a:r>
            <a:r>
              <a:rPr lang="en-US" altLang="ko-KR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환경 구축</a:t>
            </a:r>
            <a:endParaRPr lang="en-US" altLang="ko-KR" sz="20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67" y="2132740"/>
            <a:ext cx="3828187" cy="28711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23803" y="5576311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000" b="1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라즈베리파이에</a:t>
            </a:r>
            <a:r>
              <a:rPr lang="ko-KR" altLang="en-US" sz="20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센서 연결 </a:t>
            </a:r>
            <a:r>
              <a:rPr lang="ko-KR" altLang="en-US" sz="20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후 </a:t>
            </a:r>
            <a:r>
              <a:rPr lang="ko-KR" altLang="en-US" sz="20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데이터 수집 확인</a:t>
            </a:r>
            <a:endParaRPr lang="en-US" altLang="ko-KR" sz="20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0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진행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상황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3187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Burndown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Chart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Progress</a:t>
            </a:r>
            <a:endParaRPr lang="en-US" altLang="ko-KR" sz="1992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158251"/>
              </p:ext>
            </p:extLst>
          </p:nvPr>
        </p:nvGraphicFramePr>
        <p:xfrm>
          <a:off x="5569527" y="2026330"/>
          <a:ext cx="6037042" cy="385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59" y="1990637"/>
            <a:ext cx="4660676" cy="3905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1214" y="264485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(10/1 ~ 11/20)</a:t>
            </a:r>
            <a:endParaRPr lang="ko-KR" altLang="en-US" sz="12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10" y="4332368"/>
            <a:ext cx="1748966" cy="1319906"/>
          </a:xfrm>
          <a:prstGeom prst="rect">
            <a:avLst/>
          </a:prstGeom>
        </p:spPr>
      </p:pic>
      <p:sp>
        <p:nvSpPr>
          <p:cNvPr id="9" name="텍스트 개체 틀 7"/>
          <p:cNvSpPr txBox="1">
            <a:spLocks/>
          </p:cNvSpPr>
          <p:nvPr/>
        </p:nvSpPr>
        <p:spPr>
          <a:xfrm>
            <a:off x="7940343" y="5286280"/>
            <a:ext cx="2889079" cy="2813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94" b="1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Project_MalHanDa</a:t>
            </a:r>
            <a:endParaRPr lang="en-US" altLang="ko-KR" sz="1594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2918" y="1238952"/>
            <a:ext cx="3720960" cy="2913257"/>
          </a:xfrm>
          <a:prstGeom prst="rect">
            <a:avLst/>
          </a:prstGeom>
        </p:spPr>
      </p:pic>
      <p:sp>
        <p:nvSpPr>
          <p:cNvPr id="11" name="텍스트 개체 틀 7"/>
          <p:cNvSpPr txBox="1">
            <a:spLocks/>
          </p:cNvSpPr>
          <p:nvPr/>
        </p:nvSpPr>
        <p:spPr>
          <a:xfrm>
            <a:off x="1682770" y="1238952"/>
            <a:ext cx="4159674" cy="5517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976" b="1" dirty="0">
                <a:ln>
                  <a:solidFill>
                    <a:srgbClr val="C3601D"/>
                  </a:solidFill>
                </a:ln>
                <a:solidFill>
                  <a:srgbClr val="C360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13" name="텍스트 개체 틀 8"/>
          <p:cNvSpPr txBox="1">
            <a:spLocks/>
          </p:cNvSpPr>
          <p:nvPr/>
        </p:nvSpPr>
        <p:spPr>
          <a:xfrm>
            <a:off x="6741466" y="5611787"/>
            <a:ext cx="4159674" cy="1839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95" dirty="0">
                <a:ln>
                  <a:solidFill>
                    <a:srgbClr val="A6A6A6"/>
                  </a:solidFill>
                </a:ln>
                <a:solidFill>
                  <a:srgbClr val="595959"/>
                </a:solidFill>
              </a:rPr>
              <a:t>ajou-masinda.github.io/</a:t>
            </a:r>
            <a:r>
              <a:rPr lang="en-US" altLang="ko-KR" sz="1195" dirty="0" err="1">
                <a:ln>
                  <a:solidFill>
                    <a:srgbClr val="A6A6A6"/>
                  </a:solidFill>
                </a:ln>
                <a:solidFill>
                  <a:srgbClr val="595959"/>
                </a:solidFill>
              </a:rPr>
              <a:t>Project_malhanda</a:t>
            </a:r>
            <a:endParaRPr lang="en-US" altLang="ko-KR" sz="1195" dirty="0">
              <a:ln>
                <a:solidFill>
                  <a:srgbClr val="A6A6A6"/>
                </a:solidFill>
              </a:ln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7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</a:p>
        </p:txBody>
      </p:sp>
      <p:sp>
        <p:nvSpPr>
          <p:cNvPr id="17" name="텍스트 개체 틀 1"/>
          <p:cNvSpPr txBox="1">
            <a:spLocks/>
          </p:cNvSpPr>
          <p:nvPr/>
        </p:nvSpPr>
        <p:spPr>
          <a:xfrm>
            <a:off x="1140982" y="2066348"/>
            <a:ext cx="10764218" cy="3543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Noto Sans CJK KR DemiLight" pitchFamily="34" charset="-127"/>
                <a:cs typeface="+mn-cs"/>
              </a:defRPr>
            </a:lvl1pPr>
            <a:lvl2pPr marL="17145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371" indent="-455371">
              <a:lnSpc>
                <a:spcPct val="125000"/>
              </a:lnSpc>
              <a:buFontTx/>
              <a:buAutoNum type="arabicPeriod"/>
            </a:pPr>
            <a:r>
              <a:rPr lang="ko-KR" altLang="en-US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전체 구조 </a:t>
            </a:r>
            <a:r>
              <a:rPr lang="en-US" altLang="ko-KR" sz="1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Overall Architecture</a:t>
            </a:r>
            <a:endParaRPr lang="en-US" altLang="ko-KR" sz="2789" b="1" dirty="0" smtClean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5371" indent="-455371">
              <a:lnSpc>
                <a:spcPct val="125000"/>
              </a:lnSpc>
              <a:buFontTx/>
              <a:buAutoNum type="arabicPeriod"/>
            </a:pPr>
            <a:r>
              <a:rPr lang="en-US" altLang="ko-KR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1793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1793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  <a:endParaRPr lang="en-US" altLang="ko-KR" sz="2789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5371" indent="-455371">
              <a:lnSpc>
                <a:spcPct val="125000"/>
              </a:lnSpc>
              <a:buAutoNum type="arabicPeriod"/>
            </a:pPr>
            <a:r>
              <a:rPr lang="en-US" altLang="ko-KR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HW </a:t>
            </a:r>
            <a:r>
              <a:rPr lang="ko-KR" altLang="en-US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구조 </a:t>
            </a:r>
            <a:r>
              <a:rPr lang="en-US" altLang="ko-KR" sz="1793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Hardware Architecture</a:t>
            </a:r>
            <a:endParaRPr lang="en-US" altLang="ko-KR" sz="1793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5371" indent="-455371">
              <a:lnSpc>
                <a:spcPct val="125000"/>
              </a:lnSpc>
              <a:buAutoNum type="arabicPeriod"/>
            </a:pPr>
            <a:r>
              <a:rPr lang="ko-KR" altLang="en-US" sz="2789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진행 상황 </a:t>
            </a:r>
            <a:r>
              <a:rPr lang="en-US" altLang="ko-KR" sz="1793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Progress</a:t>
            </a:r>
            <a:endParaRPr lang="en-US" altLang="ko-KR" sz="2789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5371" indent="-455371">
              <a:lnSpc>
                <a:spcPct val="125000"/>
              </a:lnSpc>
              <a:buAutoNum type="arabicPeriod"/>
            </a:pPr>
            <a:r>
              <a:rPr lang="ko-KR" altLang="en-US" sz="2789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질문 </a:t>
            </a:r>
            <a:r>
              <a:rPr lang="en-US" altLang="ko-KR" sz="1793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en-US" altLang="ko-KR" sz="1793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5371" indent="-455371">
              <a:buAutoNum type="arabicPeriod"/>
            </a:pPr>
            <a:endParaRPr lang="ko-KR" altLang="en-US" sz="2789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4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149"/>
          <a:stretch/>
        </p:blipFill>
        <p:spPr>
          <a:xfrm>
            <a:off x="6867265" y="175457"/>
            <a:ext cx="5119688" cy="6562215"/>
          </a:xfrm>
          <a:prstGeom prst="rect">
            <a:avLst/>
          </a:prstGeom>
        </p:spPr>
      </p:pic>
      <p:sp>
        <p:nvSpPr>
          <p:cNvPr id="52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Overall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2929" y="2559686"/>
            <a:ext cx="10828948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 </a:t>
            </a:r>
            <a:r>
              <a:rPr lang="ko-KR" altLang="en-US" sz="32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크</a:t>
            </a: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게 </a:t>
            </a:r>
            <a:r>
              <a:rPr lang="en-US" altLang="ko-KR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3</a:t>
            </a: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가지 모듈로 구분</a:t>
            </a:r>
            <a:endParaRPr lang="en-US" altLang="ko-KR" sz="24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안드로이드 어플리케이션 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말한다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(Android) </a:t>
            </a:r>
          </a:p>
          <a:p>
            <a:pPr lvl="1">
              <a:lnSpc>
                <a:spcPct val="150000"/>
              </a:lnSpc>
            </a:pPr>
            <a:r>
              <a:rPr lang="ko-KR" altLang="en-US" sz="24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스마트홈</a:t>
            </a: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매니저</a:t>
            </a:r>
            <a:r>
              <a:rPr lang="en-US" altLang="ko-KR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듣는다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(Raspberry Pi)</a:t>
            </a:r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스마트 플러그 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꼽는다</a:t>
            </a:r>
            <a:r>
              <a:rPr lang="en-US" altLang="ko-KR" sz="24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(Arduino)</a:t>
            </a:r>
          </a:p>
        </p:txBody>
      </p:sp>
    </p:spTree>
    <p:extLst>
      <p:ext uri="{BB962C8B-B14F-4D97-AF65-F5344CB8AC3E}">
        <p14:creationId xmlns:p14="http://schemas.microsoft.com/office/powerpoint/2010/main" val="104845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직선 화살표 연결선 62"/>
          <p:cNvCxnSpPr>
            <a:endCxn id="54" idx="1"/>
          </p:cNvCxnSpPr>
          <p:nvPr/>
        </p:nvCxnSpPr>
        <p:spPr>
          <a:xfrm>
            <a:off x="7130625" y="2680320"/>
            <a:ext cx="1209144" cy="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39628"/>
          </a:xfrm>
        </p:spPr>
        <p:txBody>
          <a:bodyPr/>
          <a:lstStyle/>
          <a:p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동작 시나리오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Overall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00274" y="4827757"/>
            <a:ext cx="183988" cy="366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3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1" b="99267" l="9903" r="92370">
                        <a14:foregroundMark x1="65422" y1="36510" x2="65422" y2="36510"/>
                        <a14:foregroundMark x1="76948" y1="43548" x2="67857" y2="50440"/>
                        <a14:foregroundMark x1="63961" y1="54839" x2="86688" y2="59238"/>
                        <a14:foregroundMark x1="72727" y1="33431" x2="64448" y2="4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" y="3667244"/>
            <a:ext cx="1500123" cy="166085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9870474" y="767562"/>
            <a:ext cx="781023" cy="73623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9879723" y="2352279"/>
            <a:ext cx="781023" cy="73623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63402" y="416823"/>
            <a:ext cx="1250517" cy="138105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1978" y="2049309"/>
            <a:ext cx="1152363" cy="14514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81435" y="5293682"/>
            <a:ext cx="985765" cy="10472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1979" y="4146185"/>
            <a:ext cx="1284678" cy="931042"/>
          </a:xfrm>
          <a:prstGeom prst="rect">
            <a:avLst/>
          </a:prstGeom>
        </p:spPr>
      </p:pic>
      <p:pic>
        <p:nvPicPr>
          <p:cNvPr id="40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92" b="95866" l="2989" r="97011">
                        <a14:foregroundMark x1="47283" y1="44444" x2="47283" y2="44444"/>
                        <a14:foregroundMark x1="50951" y1="82946" x2="50951" y2="82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06396" y="4931761"/>
            <a:ext cx="653408" cy="68547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932625" y="3717362"/>
            <a:ext cx="1602572" cy="2938972"/>
            <a:chOff x="7463095" y="3709794"/>
            <a:chExt cx="1609041" cy="295083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463095" y="3709794"/>
              <a:ext cx="1609041" cy="2950835"/>
            </a:xfrm>
            <a:prstGeom prst="roundRect">
              <a:avLst/>
            </a:prstGeom>
            <a:noFill/>
            <a:ln w="38100">
              <a:solidFill>
                <a:srgbClr val="A6A6A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139" y="5292477"/>
              <a:ext cx="747299" cy="120472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139" y="3924325"/>
              <a:ext cx="747299" cy="120472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7919422" y="504062"/>
            <a:ext cx="1602572" cy="2938972"/>
            <a:chOff x="7463095" y="3709794"/>
            <a:chExt cx="1609041" cy="2950835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7463095" y="3709794"/>
              <a:ext cx="1609041" cy="2950835"/>
            </a:xfrm>
            <a:prstGeom prst="roundRect">
              <a:avLst/>
            </a:prstGeom>
            <a:noFill/>
            <a:ln w="38100">
              <a:solidFill>
                <a:srgbClr val="A6A6A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139" y="5292477"/>
              <a:ext cx="747299" cy="12047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139" y="3924325"/>
              <a:ext cx="747299" cy="120472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065469" y="2444449"/>
            <a:ext cx="1802796" cy="4240402"/>
            <a:chOff x="1699648" y="2109600"/>
            <a:chExt cx="1802796" cy="42404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2"/>
            <a:srcRect l="21907"/>
            <a:stretch/>
          </p:blipFill>
          <p:spPr>
            <a:xfrm>
              <a:off x="1896533" y="2325691"/>
              <a:ext cx="1444644" cy="1963748"/>
            </a:xfrm>
            <a:prstGeom prst="rect">
              <a:avLst/>
            </a:prstGeom>
          </p:spPr>
        </p:pic>
        <p:pic>
          <p:nvPicPr>
            <p:cNvPr id="1026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648" y="4373098"/>
              <a:ext cx="1802796" cy="1802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1790513" y="2109600"/>
              <a:ext cx="1677726" cy="4240402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27589" y="2408084"/>
            <a:ext cx="2158566" cy="4269620"/>
            <a:chOff x="4503920" y="2080382"/>
            <a:chExt cx="2158566" cy="4269620"/>
          </a:xfrm>
        </p:grpSpPr>
        <p:grpSp>
          <p:nvGrpSpPr>
            <p:cNvPr id="41" name="그룹 40"/>
            <p:cNvGrpSpPr/>
            <p:nvPr/>
          </p:nvGrpSpPr>
          <p:grpSpPr>
            <a:xfrm>
              <a:off x="4821323" y="2353008"/>
              <a:ext cx="1523760" cy="2036108"/>
              <a:chOff x="4501692" y="432990"/>
              <a:chExt cx="1100367" cy="1604636"/>
            </a:xfrm>
          </p:grpSpPr>
          <p:pic>
            <p:nvPicPr>
              <p:cNvPr id="3074" name="Picture 2" descr="https://www.raspberrypi.org/wp-content/uploads/2015/08/raspberry-pi-logo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1692" y="432990"/>
                <a:ext cx="1100367" cy="1382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678449" y="1820808"/>
                <a:ext cx="799216" cy="21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95" b="1" dirty="0"/>
                  <a:t>Raspberry Pi</a:t>
                </a:r>
                <a:endParaRPr lang="ko-KR" altLang="en-US" sz="1195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719645" y="4553728"/>
              <a:ext cx="1718607" cy="1657790"/>
              <a:chOff x="4711987" y="4763600"/>
              <a:chExt cx="1718607" cy="1657790"/>
            </a:xfrm>
          </p:grpSpPr>
          <p:pic>
            <p:nvPicPr>
              <p:cNvPr id="3076" name="Picture 4" descr="http://www.uugear.com/wordpress/wp-content/uploads/2014/12/01-366x366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020" y="5339974"/>
                <a:ext cx="1081416" cy="1081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54392" y="4966453"/>
                <a:ext cx="815016" cy="765715"/>
              </a:xfrm>
              <a:prstGeom prst="rect">
                <a:avLst/>
              </a:prstGeom>
            </p:spPr>
          </p:pic>
          <p:sp>
            <p:nvSpPr>
              <p:cNvPr id="8" name="모서리가 둥근 직사각형 7"/>
              <p:cNvSpPr/>
              <p:nvPr/>
            </p:nvSpPr>
            <p:spPr>
              <a:xfrm>
                <a:off x="4711987" y="4763600"/>
                <a:ext cx="1718607" cy="1593205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4503920" y="2080382"/>
              <a:ext cx="2158566" cy="4269620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사각형 설명선 12"/>
          <p:cNvSpPr/>
          <p:nvPr/>
        </p:nvSpPr>
        <p:spPr>
          <a:xfrm>
            <a:off x="230252" y="2630701"/>
            <a:ext cx="1396698" cy="678794"/>
          </a:xfrm>
          <a:prstGeom prst="wedgeRoundRectCallout">
            <a:avLst>
              <a:gd name="adj1" fmla="val 9283"/>
              <a:gd name="adj2" fmla="val 137488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전등 켜줘</a:t>
            </a:r>
            <a:r>
              <a:rPr lang="en-US" altLang="ko-KR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26936" y="4439479"/>
            <a:ext cx="529384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050002" y="4434897"/>
            <a:ext cx="648998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14000" y="1990478"/>
            <a:ext cx="17527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Speech To Text</a:t>
            </a:r>
            <a:endParaRPr lang="en-US" altLang="ko-KR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82302" y="1660326"/>
            <a:ext cx="28216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분석하여</a:t>
            </a:r>
            <a:endParaRPr lang="en-US" altLang="ko-KR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 플러그와 명령을 생성</a:t>
            </a:r>
            <a:endParaRPr lang="en-US" altLang="ko-KR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9031912" y="1990478"/>
            <a:ext cx="776580" cy="417606"/>
          </a:xfrm>
          <a:prstGeom prst="wedgeEllipseCallout">
            <a:avLst>
              <a:gd name="adj1" fmla="val -48076"/>
              <a:gd name="adj2" fmla="val 70397"/>
            </a:avLst>
          </a:prstGeom>
          <a:solidFill>
            <a:srgbClr val="D1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ON!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9057" y="4834335"/>
            <a:ext cx="145905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n w="9525">
                  <a:solidFill>
                    <a:schemeClr val="bg1"/>
                  </a:solidFill>
                </a:ln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</a:t>
            </a:r>
            <a:endParaRPr lang="en-US" altLang="ko-KR" sz="2000" b="1" dirty="0" smtClean="0">
              <a:ln w="9525">
                <a:solidFill>
                  <a:schemeClr val="bg1"/>
                </a:solidFill>
              </a:ln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err="1" smtClean="0">
                <a:ln w="9525">
                  <a:solidFill>
                    <a:schemeClr val="bg1"/>
                  </a:solidFill>
                </a:ln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스마트홈</a:t>
            </a:r>
            <a:r>
              <a:rPr lang="ko-KR" altLang="en-US" sz="2000" b="1" dirty="0" smtClean="0">
                <a:ln w="9525">
                  <a:solidFill>
                    <a:schemeClr val="bg1"/>
                  </a:solidFill>
                </a:ln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 smtClean="0">
              <a:ln w="9525">
                <a:solidFill>
                  <a:schemeClr val="bg1"/>
                </a:solidFill>
              </a:ln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n w="9525">
                  <a:solidFill>
                    <a:schemeClr val="bg1"/>
                  </a:solidFill>
                </a:ln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수집</a:t>
            </a:r>
            <a:endParaRPr lang="en-US" altLang="ko-KR" sz="2000" b="1" dirty="0">
              <a:ln w="9525">
                <a:solidFill>
                  <a:schemeClr val="bg1"/>
                </a:solidFill>
              </a:ln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말한다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(Android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5619" y="2297585"/>
            <a:ext cx="5507588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안드로이드 폰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/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안드로이드 </a:t>
            </a:r>
            <a:r>
              <a:rPr lang="ko-KR" altLang="en-US" sz="2800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웨어</a:t>
            </a: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연동 어플리케이션</a:t>
            </a: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음성인식 </a:t>
            </a:r>
            <a:r>
              <a:rPr lang="en-US" altLang="ko-KR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API</a:t>
            </a:r>
            <a:r>
              <a:rPr lang="ko-KR" altLang="en-US" sz="2800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사용</a:t>
            </a: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https://jungmo.gitbooks.io/project-malhanda/content/image/google_spee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19" y="4866756"/>
            <a:ext cx="2792725" cy="15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net4.cbsistatic.com/hub/i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8" y="4893897"/>
            <a:ext cx="1572002" cy="157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59" y="1984418"/>
            <a:ext cx="4089920" cy="48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예상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 (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스마트 폰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Architecture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9736" y="2142496"/>
            <a:ext cx="4382064" cy="4382064"/>
            <a:chOff x="-43283" y="1741272"/>
            <a:chExt cx="5133974" cy="5133974"/>
          </a:xfrm>
        </p:grpSpPr>
        <p:pic>
          <p:nvPicPr>
            <p:cNvPr id="30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83" y="1741272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1278031" y="2182835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사각형: 둥근 모서리 31"/>
            <p:cNvSpPr/>
            <p:nvPr/>
          </p:nvSpPr>
          <p:spPr>
            <a:xfrm>
              <a:off x="1463974" y="2898579"/>
              <a:ext cx="950893" cy="10382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온도 </a:t>
              </a:r>
              <a:r>
                <a:rPr lang="en-US" altLang="ko-KR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ctr"/>
              <a:r>
                <a:rPr lang="en-US" altLang="ko-KR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-KR" altLang="en-US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2594264" y="2891600"/>
              <a:ext cx="950893" cy="10382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습도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30%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47" y="4665465"/>
              <a:ext cx="1369846" cy="91779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838554" y="2142496"/>
            <a:ext cx="4363004" cy="4382064"/>
            <a:chOff x="3759470" y="1741272"/>
            <a:chExt cx="5133974" cy="5133974"/>
          </a:xfrm>
        </p:grpSpPr>
        <p:pic>
          <p:nvPicPr>
            <p:cNvPr id="34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470" y="1741272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5047623" y="2160887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47623" y="2160887"/>
              <a:ext cx="2514600" cy="4667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47623" y="2627611"/>
              <a:ext cx="2514600" cy="46672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전등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47623" y="3094337"/>
              <a:ext cx="2514600" cy="46672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TV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47623" y="3561062"/>
              <a:ext cx="2514600" cy="4667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에어컨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47623" y="4727874"/>
              <a:ext cx="2514600" cy="4667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000" y="5242907"/>
              <a:ext cx="1369846" cy="917797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6628774" y="2170412"/>
              <a:ext cx="94335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628773" y="2637137"/>
              <a:ext cx="943357" cy="4598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ON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628773" y="3099098"/>
              <a:ext cx="943357" cy="44981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ON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28773" y="3558599"/>
              <a:ext cx="943357" cy="4640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OFF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484388" y="2142496"/>
            <a:ext cx="4382064" cy="4382064"/>
            <a:chOff x="7615486" y="1731747"/>
            <a:chExt cx="5133974" cy="5133974"/>
          </a:xfrm>
        </p:grpSpPr>
        <p:pic>
          <p:nvPicPr>
            <p:cNvPr id="49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86" y="1731747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8934698" y="2155959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932272" y="2679306"/>
              <a:ext cx="2514600" cy="5543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전등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932272" y="3233683"/>
              <a:ext cx="2514600" cy="5706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ON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933003" y="3818228"/>
              <a:ext cx="2514600" cy="5665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위치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933003" y="5664552"/>
              <a:ext cx="1305044" cy="566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38047" y="5664553"/>
              <a:ext cx="1211251" cy="566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제거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932272" y="2160560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가전 제품 정보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예상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 (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스마트 폰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Architecture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81318" y="2044076"/>
            <a:ext cx="4509826" cy="4509826"/>
            <a:chOff x="924366" y="1858321"/>
            <a:chExt cx="5133974" cy="5133974"/>
          </a:xfrm>
        </p:grpSpPr>
        <p:pic>
          <p:nvPicPr>
            <p:cNvPr id="21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366" y="1858321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2221081" y="2290357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12433" y="2290358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기기 추가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221080" y="2792452"/>
              <a:ext cx="2505953" cy="5059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_________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21081" y="3298413"/>
              <a:ext cx="2505952" cy="48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위치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_________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03785" y="5852943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21737" y="3783952"/>
              <a:ext cx="2505953" cy="5150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적외선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02917" y="3918149"/>
              <a:ext cx="236809" cy="207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45563" y="2044076"/>
            <a:ext cx="4509826" cy="4509826"/>
            <a:chOff x="5588100" y="1858321"/>
            <a:chExt cx="5133974" cy="5133974"/>
          </a:xfrm>
        </p:grpSpPr>
        <p:pic>
          <p:nvPicPr>
            <p:cNvPr id="29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100" y="1858321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6888167" y="2290357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519" y="2290357"/>
              <a:ext cx="2540544" cy="5095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기기 추가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88167" y="2802535"/>
              <a:ext cx="2523248" cy="481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  등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888167" y="3288426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위치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    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870871" y="5852943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89357" y="3789025"/>
              <a:ext cx="2504761" cy="5099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적외선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03401" y="3961477"/>
              <a:ext cx="236809" cy="207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 flipV="1">
            <a:off x="5229337" y="3891548"/>
            <a:ext cx="1528910" cy="1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2" y="2197416"/>
            <a:ext cx="4274199" cy="42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68859" y="2557100"/>
            <a:ext cx="2092232" cy="33764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1261659" y="2557101"/>
            <a:ext cx="2100685" cy="418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기기 추가</a:t>
            </a: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1276059" y="2981336"/>
            <a:ext cx="2075662" cy="428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이름 </a:t>
            </a:r>
            <a:r>
              <a:rPr lang="en-US" altLang="ko-KR" sz="1600" dirty="0"/>
              <a:t>: _________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68859" y="3396339"/>
            <a:ext cx="2082862" cy="429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위치 </a:t>
            </a:r>
            <a:r>
              <a:rPr lang="en-US" altLang="ko-KR" sz="1600" dirty="0"/>
              <a:t>: _________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77313" y="4207916"/>
            <a:ext cx="2084303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TV       </a:t>
            </a:r>
            <a:r>
              <a:rPr lang="ko-KR" altLang="en-US" sz="1600" dirty="0"/>
              <a:t>에어컨</a:t>
            </a:r>
            <a:endParaRPr lang="en-US" altLang="ko-KR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2025335" y="4321449"/>
            <a:ext cx="197151" cy="173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3029860" y="4320601"/>
            <a:ext cx="197151" cy="173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잉크 16"/>
              <p14:cNvContentPartPr/>
              <p14:nvPr/>
            </p14:nvContentPartPr>
            <p14:xfrm>
              <a:off x="2088157" y="4221702"/>
              <a:ext cx="102202" cy="190317"/>
            </p14:xfrm>
          </p:contentPart>
        </mc:Choice>
        <mc:Fallback>
          <p:pic>
            <p:nvPicPr>
              <p:cNvPr id="17" name="잉크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160" y="4212708"/>
                <a:ext cx="120195" cy="20830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직사각형 17"/>
          <p:cNvSpPr/>
          <p:nvPr/>
        </p:nvSpPr>
        <p:spPr>
          <a:xfrm>
            <a:off x="1276059" y="4616122"/>
            <a:ext cx="2078095" cy="488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학습 상태 </a:t>
            </a:r>
            <a:r>
              <a:rPr lang="en-US" altLang="ko-KR" sz="1600" dirty="0"/>
              <a:t>:  </a:t>
            </a:r>
            <a:r>
              <a:rPr lang="ko-KR" altLang="en-US" sz="1600" dirty="0"/>
              <a:t>미완료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276059" y="5523069"/>
            <a:ext cx="2085032" cy="404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추가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76059" y="3819880"/>
            <a:ext cx="2085557" cy="388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적외선</a:t>
            </a:r>
            <a:endParaRPr lang="en-US" altLang="ko-KR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3029860" y="3948361"/>
            <a:ext cx="197151" cy="173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9" name="잉크 38"/>
              <p14:cNvContentPartPr/>
              <p14:nvPr/>
            </p14:nvContentPartPr>
            <p14:xfrm>
              <a:off x="3096247" y="3859713"/>
              <a:ext cx="102202" cy="190317"/>
            </p14:xfrm>
          </p:contentPart>
        </mc:Choice>
        <mc:Fallback>
          <p:pic>
            <p:nvPicPr>
              <p:cNvPr id="39" name="잉크 3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7219" y="3850719"/>
                <a:ext cx="120259" cy="20830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7" y="2197416"/>
            <a:ext cx="4274200" cy="42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예상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 (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스마트 폰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Architecture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750" y="450671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dirty="0"/>
          </a:p>
          <a:p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588958" y="4842741"/>
            <a:ext cx="1048495" cy="1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482532" y="2197416"/>
            <a:ext cx="4274200" cy="4274200"/>
            <a:chOff x="7482531" y="1750421"/>
            <a:chExt cx="5133974" cy="5133974"/>
          </a:xfrm>
        </p:grpSpPr>
        <p:pic>
          <p:nvPicPr>
            <p:cNvPr id="9" name="Picture 2" descr="https://cdn4.iconfinder.com/data/icons/smart-phones-technologies/512/android-phone-col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531" y="1750421"/>
              <a:ext cx="5133974" cy="513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792218" y="2182458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782694" y="2189937"/>
              <a:ext cx="2514600" cy="4048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782694" y="2197416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학습</a:t>
              </a:r>
              <a:endParaRPr lang="en-US" altLang="ko-KR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782694" y="2699510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On/Off</a:t>
              </a:r>
              <a:r>
                <a:rPr lang="ko-KR" altLang="en-US" sz="1600" dirty="0" smtClean="0"/>
                <a:t>          </a:t>
              </a:r>
              <a:r>
                <a:rPr lang="ko-KR" altLang="en-US" sz="1600" dirty="0"/>
                <a:t>완료</a:t>
              </a:r>
              <a:endParaRPr lang="en-US" altLang="ko-KR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782694" y="3182958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채널 </a:t>
              </a:r>
              <a:r>
                <a:rPr lang="en-US" altLang="ko-KR" sz="1600" dirty="0"/>
                <a:t>UP</a:t>
              </a:r>
              <a:r>
                <a:rPr lang="ko-KR" altLang="en-US" sz="1600" dirty="0"/>
                <a:t>        완료</a:t>
              </a:r>
              <a:endParaRPr lang="en-US" altLang="ko-KR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783570" y="3614995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채널 </a:t>
              </a:r>
              <a:r>
                <a:rPr lang="en-US" altLang="ko-KR" sz="1600" dirty="0"/>
                <a:t>DOWN</a:t>
              </a:r>
              <a:r>
                <a:rPr lang="ko-KR" altLang="en-US" sz="1600" dirty="0"/>
                <a:t>   완료</a:t>
              </a:r>
              <a:endParaRPr lang="en-US" altLang="ko-KR" sz="16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782694" y="4117089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볼륨 </a:t>
              </a:r>
              <a:r>
                <a:rPr lang="en-US" altLang="ko-KR" sz="1600" dirty="0"/>
                <a:t>UP</a:t>
              </a:r>
              <a:r>
                <a:rPr lang="ko-KR" altLang="en-US" sz="1600" dirty="0"/>
                <a:t>         완료</a:t>
              </a:r>
              <a:endParaRPr lang="en-US" altLang="ko-KR" sz="16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782694" y="4619183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볼륨 </a:t>
              </a:r>
              <a:r>
                <a:rPr lang="en-US" altLang="ko-KR" sz="1600" dirty="0"/>
                <a:t>DOWN</a:t>
              </a:r>
              <a:r>
                <a:rPr lang="ko-KR" altLang="en-US" sz="1600" dirty="0"/>
                <a:t>   완료</a:t>
              </a:r>
              <a:endParaRPr lang="en-US" altLang="ko-KR" sz="16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782694" y="5745043"/>
              <a:ext cx="2523248" cy="5020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완료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848614" y="2557101"/>
            <a:ext cx="2093486" cy="337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직사각형 20"/>
          <p:cNvSpPr/>
          <p:nvPr/>
        </p:nvSpPr>
        <p:spPr>
          <a:xfrm>
            <a:off x="4848614" y="2563327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학습</a:t>
            </a:r>
            <a:endParaRPr lang="en-US" altLang="ko-KR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848614" y="2981337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On/Off</a:t>
            </a:r>
            <a:r>
              <a:rPr lang="ko-KR" altLang="en-US" sz="1600" dirty="0" smtClean="0"/>
              <a:t>        </a:t>
            </a:r>
            <a:r>
              <a:rPr lang="ko-KR" altLang="en-US" sz="1600" dirty="0"/>
              <a:t>미완료</a:t>
            </a:r>
            <a:endParaRPr lang="en-US" altLang="ko-KR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848614" y="3383823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채널 </a:t>
            </a:r>
            <a:r>
              <a:rPr lang="en-US" altLang="ko-KR" sz="1600" dirty="0"/>
              <a:t>UP</a:t>
            </a:r>
            <a:r>
              <a:rPr lang="ko-KR" altLang="en-US" sz="1600" dirty="0"/>
              <a:t>       미완료</a:t>
            </a:r>
            <a:endParaRPr lang="en-US" altLang="ko-KR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4849343" y="3743508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채널 </a:t>
            </a:r>
            <a:r>
              <a:rPr lang="en-US" altLang="ko-KR" sz="1600" dirty="0"/>
              <a:t>DOWN</a:t>
            </a:r>
            <a:r>
              <a:rPr lang="ko-KR" altLang="en-US" sz="1600" dirty="0"/>
              <a:t> 미완료</a:t>
            </a:r>
            <a:endParaRPr lang="en-US" altLang="ko-KR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4848614" y="4161517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볼륨 </a:t>
            </a:r>
            <a:r>
              <a:rPr lang="en-US" altLang="ko-KR" sz="1600" dirty="0"/>
              <a:t>UP</a:t>
            </a:r>
            <a:r>
              <a:rPr lang="ko-KR" altLang="en-US" sz="1600" dirty="0"/>
              <a:t>       미완료</a:t>
            </a:r>
            <a:endParaRPr lang="en-US" altLang="ko-KR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4848614" y="4579527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볼륨 </a:t>
            </a:r>
            <a:r>
              <a:rPr lang="en-US" altLang="ko-KR" sz="1600" dirty="0"/>
              <a:t>DOWN</a:t>
            </a:r>
            <a:r>
              <a:rPr lang="ko-KR" altLang="en-US" sz="1600" dirty="0"/>
              <a:t> 미완료</a:t>
            </a:r>
            <a:endParaRPr lang="en-US" altLang="ko-KR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4848614" y="5516842"/>
            <a:ext cx="2100686" cy="418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완료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7171797" y="4799100"/>
            <a:ext cx="1048495" cy="1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717661" y="1004466"/>
            <a:ext cx="10764218" cy="441403"/>
          </a:xfrm>
        </p:spPr>
        <p:txBody>
          <a:bodyPr/>
          <a:lstStyle/>
          <a:p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예상 </a:t>
            </a:r>
            <a:r>
              <a:rPr lang="en-US" altLang="ko-KR" sz="3187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lang="ko-KR" altLang="en-US" sz="3187" b="1" dirty="0" err="1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워치</a:t>
            </a:r>
            <a:r>
              <a:rPr lang="en-US" altLang="ko-KR" sz="3187" b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3187" b="1" dirty="0">
              <a:ln>
                <a:solidFill>
                  <a:schemeClr val="bg1">
                    <a:lumMod val="65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텍스트 개체 틀 6"/>
          <p:cNvSpPr>
            <a:spLocks noGrp="1"/>
          </p:cNvSpPr>
          <p:nvPr>
            <p:ph type="body" sz="quarter" idx="35"/>
          </p:nvPr>
        </p:nvSpPr>
        <p:spPr>
          <a:xfrm>
            <a:off x="717659" y="1472935"/>
            <a:ext cx="10764218" cy="274800"/>
          </a:xfrm>
        </p:spPr>
        <p:txBody>
          <a:bodyPr/>
          <a:lstStyle/>
          <a:p>
            <a:r>
              <a:rPr lang="en-US" altLang="ko-KR" sz="1992" b="1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Software Architecture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323567" y="2219499"/>
            <a:ext cx="3584789" cy="4229246"/>
            <a:chOff x="1846639" y="1863756"/>
            <a:chExt cx="4238625" cy="500062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6639" y="1863756"/>
              <a:ext cx="4238625" cy="5000625"/>
            </a:xfrm>
            <a:prstGeom prst="rect">
              <a:avLst/>
            </a:prstGeom>
          </p:spPr>
        </p:pic>
        <p:sp>
          <p:nvSpPr>
            <p:cNvPr id="23" name="사각형: 둥근 모서리 22"/>
            <p:cNvSpPr/>
            <p:nvPr/>
          </p:nvSpPr>
          <p:spPr>
            <a:xfrm>
              <a:off x="2928910" y="3058461"/>
              <a:ext cx="2038351" cy="24479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2961459" y="3187045"/>
              <a:ext cx="954078" cy="10382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온도 </a:t>
              </a:r>
              <a:r>
                <a:rPr lang="en-US" altLang="ko-KR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ctr"/>
              <a:r>
                <a:rPr lang="en-US" altLang="ko-KR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-KR" altLang="en-US" sz="1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  <p:sp>
          <p:nvSpPr>
            <p:cNvPr id="25" name="사각형: 둥근 모서리 24"/>
            <p:cNvSpPr/>
            <p:nvPr/>
          </p:nvSpPr>
          <p:spPr>
            <a:xfrm>
              <a:off x="3965952" y="3182285"/>
              <a:ext cx="950893" cy="10382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습도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30%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4649" y="4477685"/>
              <a:ext cx="1182605" cy="79234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182894" y="2219499"/>
            <a:ext cx="3584789" cy="4229246"/>
            <a:chOff x="6574604" y="1863756"/>
            <a:chExt cx="4238625" cy="50006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4604" y="1863756"/>
              <a:ext cx="4238625" cy="5000625"/>
            </a:xfrm>
            <a:prstGeom prst="rect">
              <a:avLst/>
            </a:prstGeom>
          </p:spPr>
        </p:pic>
        <p:sp>
          <p:nvSpPr>
            <p:cNvPr id="22" name="사각형: 둥근 모서리 21"/>
            <p:cNvSpPr/>
            <p:nvPr/>
          </p:nvSpPr>
          <p:spPr>
            <a:xfrm>
              <a:off x="7636641" y="3058461"/>
              <a:ext cx="2038350" cy="24479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사각형: 둥근 모서리 26"/>
            <p:cNvSpPr/>
            <p:nvPr/>
          </p:nvSpPr>
          <p:spPr>
            <a:xfrm>
              <a:off x="7636639" y="3058461"/>
              <a:ext cx="2038351" cy="7953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전등</a:t>
              </a:r>
            </a:p>
          </p:txBody>
        </p:sp>
        <p:sp>
          <p:nvSpPr>
            <p:cNvPr id="28" name="사각형: 둥근 모서리 27"/>
            <p:cNvSpPr/>
            <p:nvPr/>
          </p:nvSpPr>
          <p:spPr>
            <a:xfrm>
              <a:off x="7636638" y="3789846"/>
              <a:ext cx="2038352" cy="8069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ON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038" y="4675465"/>
              <a:ext cx="1113552" cy="746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5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652</Words>
  <Application>Microsoft Office PowerPoint</Application>
  <PresentationFormat>와이드스크린</PresentationFormat>
  <Paragraphs>189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Noto Sans CJK KR DemiLight</vt:lpstr>
      <vt:lpstr>Noto Sans CJK KR Light</vt:lpstr>
      <vt:lpstr>Noto Sans CJK KR Thin</vt:lpstr>
      <vt:lpstr>나눔고딕</vt:lpstr>
      <vt:lpstr>나눔바른고딕</vt:lpstr>
      <vt:lpstr>맑은 고딕</vt:lpstr>
      <vt:lpstr>함초롬바탕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</dc:creator>
  <cp:lastModifiedBy>WJ</cp:lastModifiedBy>
  <cp:revision>82</cp:revision>
  <dcterms:created xsi:type="dcterms:W3CDTF">2016-11-06T06:50:04Z</dcterms:created>
  <dcterms:modified xsi:type="dcterms:W3CDTF">2016-11-06T17:32:21Z</dcterms:modified>
</cp:coreProperties>
</file>